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6" d="100"/>
          <a:sy n="66" d="100"/>
        </p:scale>
        <p:origin x="167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tadher Abdulkareem" userId="91280037031cbcd1" providerId="LiveId" clId="{D25BEF7D-1A90-4A05-A0AE-A73F299A1B4C}"/>
    <pc:docChg chg="custSel delSld modSld">
      <pc:chgData name="Muntadher Abdulkareem" userId="91280037031cbcd1" providerId="LiveId" clId="{D25BEF7D-1A90-4A05-A0AE-A73F299A1B4C}" dt="2021-05-15T10:19:37.026" v="24" actId="14100"/>
      <pc:docMkLst>
        <pc:docMk/>
      </pc:docMkLst>
      <pc:sldChg chg="del">
        <pc:chgData name="Muntadher Abdulkareem" userId="91280037031cbcd1" providerId="LiveId" clId="{D25BEF7D-1A90-4A05-A0AE-A73F299A1B4C}" dt="2021-05-15T10:18:19.590" v="0" actId="47"/>
        <pc:sldMkLst>
          <pc:docMk/>
          <pc:sldMk cId="379941069" sldId="264"/>
        </pc:sldMkLst>
      </pc:sldChg>
      <pc:sldChg chg="del">
        <pc:chgData name="Muntadher Abdulkareem" userId="91280037031cbcd1" providerId="LiveId" clId="{D25BEF7D-1A90-4A05-A0AE-A73F299A1B4C}" dt="2021-05-15T10:18:20.371" v="1" actId="47"/>
        <pc:sldMkLst>
          <pc:docMk/>
          <pc:sldMk cId="278854979" sldId="265"/>
        </pc:sldMkLst>
      </pc:sldChg>
      <pc:sldChg chg="del">
        <pc:chgData name="Muntadher Abdulkareem" userId="91280037031cbcd1" providerId="LiveId" clId="{D25BEF7D-1A90-4A05-A0AE-A73F299A1B4C}" dt="2021-05-15T10:18:21.559" v="2" actId="47"/>
        <pc:sldMkLst>
          <pc:docMk/>
          <pc:sldMk cId="408462210" sldId="266"/>
        </pc:sldMkLst>
      </pc:sldChg>
      <pc:sldChg chg="del">
        <pc:chgData name="Muntadher Abdulkareem" userId="91280037031cbcd1" providerId="LiveId" clId="{D25BEF7D-1A90-4A05-A0AE-A73F299A1B4C}" dt="2021-05-15T10:18:22.340" v="3" actId="47"/>
        <pc:sldMkLst>
          <pc:docMk/>
          <pc:sldMk cId="1659000277" sldId="267"/>
        </pc:sldMkLst>
      </pc:sldChg>
      <pc:sldChg chg="del">
        <pc:chgData name="Muntadher Abdulkareem" userId="91280037031cbcd1" providerId="LiveId" clId="{D25BEF7D-1A90-4A05-A0AE-A73F299A1B4C}" dt="2021-05-15T10:18:23.137" v="4" actId="47"/>
        <pc:sldMkLst>
          <pc:docMk/>
          <pc:sldMk cId="2876115745" sldId="268"/>
        </pc:sldMkLst>
      </pc:sldChg>
      <pc:sldChg chg="del">
        <pc:chgData name="Muntadher Abdulkareem" userId="91280037031cbcd1" providerId="LiveId" clId="{D25BEF7D-1A90-4A05-A0AE-A73F299A1B4C}" dt="2021-05-15T10:18:26.637" v="8" actId="47"/>
        <pc:sldMkLst>
          <pc:docMk/>
          <pc:sldMk cId="1115395184" sldId="269"/>
        </pc:sldMkLst>
      </pc:sldChg>
      <pc:sldChg chg="del">
        <pc:chgData name="Muntadher Abdulkareem" userId="91280037031cbcd1" providerId="LiveId" clId="{D25BEF7D-1A90-4A05-A0AE-A73F299A1B4C}" dt="2021-05-15T10:18:23.871" v="5" actId="47"/>
        <pc:sldMkLst>
          <pc:docMk/>
          <pc:sldMk cId="2485246244" sldId="270"/>
        </pc:sldMkLst>
      </pc:sldChg>
      <pc:sldChg chg="del">
        <pc:chgData name="Muntadher Abdulkareem" userId="91280037031cbcd1" providerId="LiveId" clId="{D25BEF7D-1A90-4A05-A0AE-A73F299A1B4C}" dt="2021-05-15T10:18:24.949" v="6" actId="47"/>
        <pc:sldMkLst>
          <pc:docMk/>
          <pc:sldMk cId="3391698606" sldId="271"/>
        </pc:sldMkLst>
      </pc:sldChg>
      <pc:sldChg chg="del">
        <pc:chgData name="Muntadher Abdulkareem" userId="91280037031cbcd1" providerId="LiveId" clId="{D25BEF7D-1A90-4A05-A0AE-A73F299A1B4C}" dt="2021-05-15T10:18:25.668" v="7" actId="47"/>
        <pc:sldMkLst>
          <pc:docMk/>
          <pc:sldMk cId="2470351517" sldId="272"/>
        </pc:sldMkLst>
      </pc:sldChg>
      <pc:sldChg chg="delSp modSp mod">
        <pc:chgData name="Muntadher Abdulkareem" userId="91280037031cbcd1" providerId="LiveId" clId="{D25BEF7D-1A90-4A05-A0AE-A73F299A1B4C}" dt="2021-05-15T10:19:37.026" v="24" actId="14100"/>
        <pc:sldMkLst>
          <pc:docMk/>
          <pc:sldMk cId="3494544974" sldId="273"/>
        </pc:sldMkLst>
        <pc:spChg chg="mod">
          <ac:chgData name="Muntadher Abdulkareem" userId="91280037031cbcd1" providerId="LiveId" clId="{D25BEF7D-1A90-4A05-A0AE-A73F299A1B4C}" dt="2021-05-15T10:19:37.026" v="24" actId="14100"/>
          <ac:spMkLst>
            <pc:docMk/>
            <pc:sldMk cId="3494544974" sldId="273"/>
            <ac:spMk id="2" creationId="{00000000-0000-0000-0000-000000000000}"/>
          </ac:spMkLst>
        </pc:spChg>
        <pc:spChg chg="del">
          <ac:chgData name="Muntadher Abdulkareem" userId="91280037031cbcd1" providerId="LiveId" clId="{D25BEF7D-1A90-4A05-A0AE-A73F299A1B4C}" dt="2021-05-15T10:18:45.136" v="15" actId="478"/>
          <ac:spMkLst>
            <pc:docMk/>
            <pc:sldMk cId="3494544974" sldId="273"/>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58C70FB-71D1-4DC2-B49B-A33AA889F665}" type="datetimeFigureOut">
              <a:rPr lang="en-US" smtClean="0"/>
              <a:t>5/15/2021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FC453-8D24-4593-9EEB-36E9ADD1B8C5}" type="slidenum">
              <a:rPr lang="en-US" smtClean="0"/>
              <a:t>‹#›</a:t>
            </a:fld>
            <a:endParaRPr lang="en-US"/>
          </a:p>
        </p:txBody>
      </p:sp>
    </p:spTree>
    <p:extLst>
      <p:ext uri="{BB962C8B-B14F-4D97-AF65-F5344CB8AC3E}">
        <p14:creationId xmlns:p14="http://schemas.microsoft.com/office/powerpoint/2010/main" val="3616651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8C70FB-71D1-4DC2-B49B-A33AA889F665}" type="datetimeFigureOut">
              <a:rPr lang="en-US" smtClean="0"/>
              <a:t>5/15/2021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FC453-8D24-4593-9EEB-36E9ADD1B8C5}" type="slidenum">
              <a:rPr lang="en-US" smtClean="0"/>
              <a:t>‹#›</a:t>
            </a:fld>
            <a:endParaRPr lang="en-US"/>
          </a:p>
        </p:txBody>
      </p:sp>
    </p:spTree>
    <p:extLst>
      <p:ext uri="{BB962C8B-B14F-4D97-AF65-F5344CB8AC3E}">
        <p14:creationId xmlns:p14="http://schemas.microsoft.com/office/powerpoint/2010/main" val="4255334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8C70FB-71D1-4DC2-B49B-A33AA889F665}" type="datetimeFigureOut">
              <a:rPr lang="en-US" smtClean="0"/>
              <a:t>5/15/2021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FC453-8D24-4593-9EEB-36E9ADD1B8C5}" type="slidenum">
              <a:rPr lang="en-US" smtClean="0"/>
              <a:t>‹#›</a:t>
            </a:fld>
            <a:endParaRPr lang="en-US"/>
          </a:p>
        </p:txBody>
      </p:sp>
    </p:spTree>
    <p:extLst>
      <p:ext uri="{BB962C8B-B14F-4D97-AF65-F5344CB8AC3E}">
        <p14:creationId xmlns:p14="http://schemas.microsoft.com/office/powerpoint/2010/main" val="1191083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8C70FB-71D1-4DC2-B49B-A33AA889F665}" type="datetimeFigureOut">
              <a:rPr lang="en-US" smtClean="0"/>
              <a:t>5/15/2021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FC453-8D24-4593-9EEB-36E9ADD1B8C5}" type="slidenum">
              <a:rPr lang="en-US" smtClean="0"/>
              <a:t>‹#›</a:t>
            </a:fld>
            <a:endParaRPr lang="en-US"/>
          </a:p>
        </p:txBody>
      </p:sp>
    </p:spTree>
    <p:extLst>
      <p:ext uri="{BB962C8B-B14F-4D97-AF65-F5344CB8AC3E}">
        <p14:creationId xmlns:p14="http://schemas.microsoft.com/office/powerpoint/2010/main" val="3397553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8C70FB-71D1-4DC2-B49B-A33AA889F665}" type="datetimeFigureOut">
              <a:rPr lang="en-US" smtClean="0"/>
              <a:t>5/15/2021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FC453-8D24-4593-9EEB-36E9ADD1B8C5}" type="slidenum">
              <a:rPr lang="en-US" smtClean="0"/>
              <a:t>‹#›</a:t>
            </a:fld>
            <a:endParaRPr lang="en-US"/>
          </a:p>
        </p:txBody>
      </p:sp>
    </p:spTree>
    <p:extLst>
      <p:ext uri="{BB962C8B-B14F-4D97-AF65-F5344CB8AC3E}">
        <p14:creationId xmlns:p14="http://schemas.microsoft.com/office/powerpoint/2010/main" val="388172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58C70FB-71D1-4DC2-B49B-A33AA889F665}" type="datetimeFigureOut">
              <a:rPr lang="en-US" smtClean="0"/>
              <a:t>5/15/2021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2FC453-8D24-4593-9EEB-36E9ADD1B8C5}" type="slidenum">
              <a:rPr lang="en-US" smtClean="0"/>
              <a:t>‹#›</a:t>
            </a:fld>
            <a:endParaRPr lang="en-US"/>
          </a:p>
        </p:txBody>
      </p:sp>
    </p:spTree>
    <p:extLst>
      <p:ext uri="{BB962C8B-B14F-4D97-AF65-F5344CB8AC3E}">
        <p14:creationId xmlns:p14="http://schemas.microsoft.com/office/powerpoint/2010/main" val="1422583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58C70FB-71D1-4DC2-B49B-A33AA889F665}" type="datetimeFigureOut">
              <a:rPr lang="en-US" smtClean="0"/>
              <a:t>5/15/2021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2FC453-8D24-4593-9EEB-36E9ADD1B8C5}" type="slidenum">
              <a:rPr lang="en-US" smtClean="0"/>
              <a:t>‹#›</a:t>
            </a:fld>
            <a:endParaRPr lang="en-US"/>
          </a:p>
        </p:txBody>
      </p:sp>
    </p:spTree>
    <p:extLst>
      <p:ext uri="{BB962C8B-B14F-4D97-AF65-F5344CB8AC3E}">
        <p14:creationId xmlns:p14="http://schemas.microsoft.com/office/powerpoint/2010/main" val="807213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58C70FB-71D1-4DC2-B49B-A33AA889F665}" type="datetimeFigureOut">
              <a:rPr lang="en-US" smtClean="0"/>
              <a:t>5/15/2021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2FC453-8D24-4593-9EEB-36E9ADD1B8C5}" type="slidenum">
              <a:rPr lang="en-US" smtClean="0"/>
              <a:t>‹#›</a:t>
            </a:fld>
            <a:endParaRPr lang="en-US"/>
          </a:p>
        </p:txBody>
      </p:sp>
    </p:spTree>
    <p:extLst>
      <p:ext uri="{BB962C8B-B14F-4D97-AF65-F5344CB8AC3E}">
        <p14:creationId xmlns:p14="http://schemas.microsoft.com/office/powerpoint/2010/main" val="3183280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8C70FB-71D1-4DC2-B49B-A33AA889F665}" type="datetimeFigureOut">
              <a:rPr lang="en-US" smtClean="0"/>
              <a:t>5/15/2021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2FC453-8D24-4593-9EEB-36E9ADD1B8C5}" type="slidenum">
              <a:rPr lang="en-US" smtClean="0"/>
              <a:t>‹#›</a:t>
            </a:fld>
            <a:endParaRPr lang="en-US"/>
          </a:p>
        </p:txBody>
      </p:sp>
    </p:spTree>
    <p:extLst>
      <p:ext uri="{BB962C8B-B14F-4D97-AF65-F5344CB8AC3E}">
        <p14:creationId xmlns:p14="http://schemas.microsoft.com/office/powerpoint/2010/main" val="147897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8C70FB-71D1-4DC2-B49B-A33AA889F665}" type="datetimeFigureOut">
              <a:rPr lang="en-US" smtClean="0"/>
              <a:t>5/15/2021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2FC453-8D24-4593-9EEB-36E9ADD1B8C5}" type="slidenum">
              <a:rPr lang="en-US" smtClean="0"/>
              <a:t>‹#›</a:t>
            </a:fld>
            <a:endParaRPr lang="en-US"/>
          </a:p>
        </p:txBody>
      </p:sp>
    </p:spTree>
    <p:extLst>
      <p:ext uri="{BB962C8B-B14F-4D97-AF65-F5344CB8AC3E}">
        <p14:creationId xmlns:p14="http://schemas.microsoft.com/office/powerpoint/2010/main" val="728708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8C70FB-71D1-4DC2-B49B-A33AA889F665}" type="datetimeFigureOut">
              <a:rPr lang="en-US" smtClean="0"/>
              <a:t>5/15/2021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2FC453-8D24-4593-9EEB-36E9ADD1B8C5}" type="slidenum">
              <a:rPr lang="en-US" smtClean="0"/>
              <a:t>‹#›</a:t>
            </a:fld>
            <a:endParaRPr lang="en-US"/>
          </a:p>
        </p:txBody>
      </p:sp>
    </p:spTree>
    <p:extLst>
      <p:ext uri="{BB962C8B-B14F-4D97-AF65-F5344CB8AC3E}">
        <p14:creationId xmlns:p14="http://schemas.microsoft.com/office/powerpoint/2010/main" val="1993860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8C70FB-71D1-4DC2-B49B-A33AA889F665}" type="datetimeFigureOut">
              <a:rPr lang="en-US" smtClean="0"/>
              <a:t>5/15/2021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2FC453-8D24-4593-9EEB-36E9ADD1B8C5}" type="slidenum">
              <a:rPr lang="en-US" smtClean="0"/>
              <a:t>‹#›</a:t>
            </a:fld>
            <a:endParaRPr lang="en-US"/>
          </a:p>
        </p:txBody>
      </p:sp>
    </p:spTree>
    <p:extLst>
      <p:ext uri="{BB962C8B-B14F-4D97-AF65-F5344CB8AC3E}">
        <p14:creationId xmlns:p14="http://schemas.microsoft.com/office/powerpoint/2010/main" val="2206518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1470025"/>
          </a:xfrm>
        </p:spPr>
        <p:txBody>
          <a:bodyPr/>
          <a:lstStyle/>
          <a:p>
            <a:r>
              <a:rPr lang="en-US" b="1">
                <a:solidFill>
                  <a:srgbClr val="FF0000"/>
                </a:solidFill>
              </a:rPr>
              <a:t>Drugs </a:t>
            </a:r>
            <a:r>
              <a:rPr lang="en-US" b="1" dirty="0">
                <a:solidFill>
                  <a:srgbClr val="FF0000"/>
                </a:solidFill>
              </a:rPr>
              <a:t>induced liver injury</a:t>
            </a:r>
            <a:br>
              <a:rPr lang="en-US" b="1" dirty="0">
                <a:solidFill>
                  <a:srgbClr val="FF0000"/>
                </a:solidFill>
              </a:rPr>
            </a:br>
            <a:r>
              <a:rPr lang="en-US" b="1" dirty="0">
                <a:solidFill>
                  <a:srgbClr val="FF0000"/>
                </a:solidFill>
              </a:rPr>
              <a:t>DILI</a:t>
            </a:r>
          </a:p>
        </p:txBody>
      </p:sp>
      <p:sp>
        <p:nvSpPr>
          <p:cNvPr id="3" name="Subtitle 2"/>
          <p:cNvSpPr>
            <a:spLocks noGrp="1"/>
          </p:cNvSpPr>
          <p:nvPr>
            <p:ph type="subTitle" idx="1"/>
          </p:nvPr>
        </p:nvSpPr>
        <p:spPr/>
        <p:txBody>
          <a:bodyPr/>
          <a:lstStyle/>
          <a:p>
            <a:pPr lvl="0"/>
            <a:r>
              <a:rPr lang="en-US" sz="2000" b="1" dirty="0">
                <a:solidFill>
                  <a:srgbClr val="002060"/>
                </a:solidFill>
              </a:rPr>
              <a:t>Prepared by:</a:t>
            </a:r>
          </a:p>
          <a:p>
            <a:pPr lvl="0"/>
            <a:r>
              <a:rPr lang="en-US" sz="2000" b="1" dirty="0">
                <a:solidFill>
                  <a:srgbClr val="FF0000"/>
                </a:solidFill>
              </a:rPr>
              <a:t>Dr. Muntadher Abdulkareem Abdullah</a:t>
            </a:r>
          </a:p>
          <a:p>
            <a:pPr lvl="0"/>
            <a:r>
              <a:rPr lang="en-US" sz="2000" b="1" dirty="0">
                <a:solidFill>
                  <a:srgbClr val="0070C0"/>
                </a:solidFill>
              </a:rPr>
              <a:t>M.B.Ch.B,CABM,FIBMS,FIBMS(GE.&amp;HEP.)</a:t>
            </a:r>
            <a:endParaRPr lang="en-US" dirty="0"/>
          </a:p>
        </p:txBody>
      </p:sp>
    </p:spTree>
    <p:extLst>
      <p:ext uri="{BB962C8B-B14F-4D97-AF65-F5344CB8AC3E}">
        <p14:creationId xmlns:p14="http://schemas.microsoft.com/office/powerpoint/2010/main" val="2937164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pPr marL="0" indent="0">
              <a:buNone/>
            </a:pPr>
            <a:r>
              <a:rPr lang="en-US" sz="2400" b="1" dirty="0">
                <a:solidFill>
                  <a:srgbClr val="FF0000"/>
                </a:solidFill>
              </a:rPr>
              <a:t> </a:t>
            </a:r>
            <a:r>
              <a:rPr lang="en-US" sz="1400" b="1" dirty="0">
                <a:solidFill>
                  <a:srgbClr val="FF0000"/>
                </a:solidFill>
              </a:rPr>
              <a:t>introduction :</a:t>
            </a:r>
          </a:p>
          <a:p>
            <a:pPr marL="0" indent="0">
              <a:buNone/>
            </a:pPr>
            <a:endParaRPr lang="en-US" sz="1400" b="1" dirty="0">
              <a:solidFill>
                <a:srgbClr val="FF0000"/>
              </a:solidFill>
            </a:endParaRPr>
          </a:p>
          <a:p>
            <a:pPr marL="0" indent="0">
              <a:buNone/>
            </a:pPr>
            <a:r>
              <a:rPr lang="en-US" sz="1200" b="1" dirty="0"/>
              <a:t>Drug toxicity should always be considered in the differential  diagnosis of patients presenting with acute liver failure, jaundice  or abnormal liver biochemistry.</a:t>
            </a:r>
          </a:p>
          <a:p>
            <a:pPr marL="0" indent="0">
              <a:buNone/>
            </a:pPr>
            <a:endParaRPr lang="en-US" sz="1200" b="1" dirty="0"/>
          </a:p>
          <a:p>
            <a:pPr marL="0" indent="0">
              <a:buNone/>
            </a:pPr>
            <a:r>
              <a:rPr lang="en-US" sz="1400" b="1" dirty="0">
                <a:solidFill>
                  <a:srgbClr val="FF0000"/>
                </a:solidFill>
              </a:rPr>
              <a:t>Types of liver injury</a:t>
            </a:r>
          </a:p>
          <a:p>
            <a:pPr marL="0" indent="0">
              <a:buNone/>
            </a:pPr>
            <a:endParaRPr lang="en-US" sz="1400" b="1" dirty="0">
              <a:solidFill>
                <a:srgbClr val="FF0000"/>
              </a:solidFill>
            </a:endParaRPr>
          </a:p>
          <a:p>
            <a:pPr marL="0" indent="0">
              <a:buNone/>
            </a:pPr>
            <a:r>
              <a:rPr lang="en-US" sz="1400" b="1" dirty="0"/>
              <a:t>Different histological patterns of liver injury may occur with  drug injury:</a:t>
            </a:r>
          </a:p>
          <a:p>
            <a:pPr marL="0" indent="0">
              <a:buNone/>
            </a:pPr>
            <a:endParaRPr lang="en-US" sz="1400" b="1" dirty="0"/>
          </a:p>
          <a:p>
            <a:pPr>
              <a:buAutoNum type="arabicPeriod"/>
            </a:pPr>
            <a:endParaRPr lang="en-US" sz="1400" b="1" dirty="0">
              <a:solidFill>
                <a:srgbClr val="FF0000"/>
              </a:solidFill>
            </a:endParaRPr>
          </a:p>
          <a:p>
            <a:pPr>
              <a:buAutoNum type="arabicPeriod"/>
            </a:pPr>
            <a:endParaRPr lang="en-US" sz="1400" b="1" dirty="0">
              <a:solidFill>
                <a:srgbClr val="FF0000"/>
              </a:solidFill>
            </a:endParaRPr>
          </a:p>
          <a:p>
            <a:pPr>
              <a:buAutoNum type="arabicPeriod"/>
            </a:pPr>
            <a:endParaRPr lang="en-US" sz="1400" b="1" dirty="0">
              <a:solidFill>
                <a:srgbClr val="FF0000"/>
              </a:solidFill>
            </a:endParaRPr>
          </a:p>
          <a:p>
            <a:pPr>
              <a:buAutoNum type="arabicPeriod"/>
            </a:pPr>
            <a:endParaRPr lang="en-US" sz="1400" b="1" dirty="0">
              <a:solidFill>
                <a:srgbClr val="FF0000"/>
              </a:solidFill>
            </a:endParaRPr>
          </a:p>
          <a:p>
            <a:pPr>
              <a:buAutoNum type="arabicPeriod"/>
            </a:pPr>
            <a:r>
              <a:rPr lang="en-US" sz="1400" b="1" dirty="0">
                <a:solidFill>
                  <a:srgbClr val="FF0000"/>
                </a:solidFill>
              </a:rPr>
              <a:t>Cholestasis:</a:t>
            </a:r>
          </a:p>
          <a:p>
            <a:pPr>
              <a:buFont typeface="Wingdings" panose="05000000000000000000" pitchFamily="2" charset="2"/>
              <a:buChar char="v"/>
            </a:pPr>
            <a:endParaRPr lang="en-US" sz="1400" b="1" dirty="0">
              <a:solidFill>
                <a:srgbClr val="FF0000"/>
              </a:solidFill>
            </a:endParaRPr>
          </a:p>
          <a:p>
            <a:pPr>
              <a:buFont typeface="Wingdings" panose="05000000000000000000" pitchFamily="2" charset="2"/>
              <a:buChar char="v"/>
            </a:pPr>
            <a:endParaRPr lang="en-US" sz="1400" b="1" dirty="0">
              <a:solidFill>
                <a:srgbClr val="FF0000"/>
              </a:solidFill>
            </a:endParaRPr>
          </a:p>
          <a:p>
            <a:pPr>
              <a:buFont typeface="Wingdings" panose="05000000000000000000" pitchFamily="2" charset="2"/>
              <a:buChar char="v"/>
            </a:pPr>
            <a:r>
              <a:rPr lang="en-US" sz="1400" b="1" dirty="0">
                <a:solidFill>
                  <a:srgbClr val="FF0000"/>
                </a:solidFill>
              </a:rPr>
              <a:t>Pure cholestasis :</a:t>
            </a:r>
          </a:p>
          <a:p>
            <a:pPr marL="0" indent="0">
              <a:buNone/>
            </a:pPr>
            <a:endParaRPr lang="en-US" sz="1400" b="1" dirty="0">
              <a:solidFill>
                <a:srgbClr val="FF0000"/>
              </a:solidFill>
            </a:endParaRPr>
          </a:p>
          <a:p>
            <a:pPr marL="0" indent="0">
              <a:buNone/>
            </a:pPr>
            <a:r>
              <a:rPr lang="en-US" sz="1400" b="1" dirty="0">
                <a:solidFill>
                  <a:srgbClr val="FF0000"/>
                </a:solidFill>
              </a:rPr>
              <a:t> </a:t>
            </a:r>
            <a:r>
              <a:rPr lang="en-US" sz="1400" b="1" dirty="0"/>
              <a:t>(selective interference with bile flow in the  absence of liver injury) like estrogen , this mainly occur with high concentration of estrogen , Both the current oral contraceptive  pill and hormone replacement therapy can be safely used in  chronic liver disease</a:t>
            </a:r>
          </a:p>
        </p:txBody>
      </p:sp>
    </p:spTree>
    <p:extLst>
      <p:ext uri="{BB962C8B-B14F-4D97-AF65-F5344CB8AC3E}">
        <p14:creationId xmlns:p14="http://schemas.microsoft.com/office/powerpoint/2010/main" val="2673753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781800"/>
          </a:xfrm>
        </p:spPr>
        <p:txBody>
          <a:bodyPr>
            <a:normAutofit/>
          </a:bodyPr>
          <a:lstStyle/>
          <a:p>
            <a:pPr>
              <a:buFont typeface="Wingdings" panose="05000000000000000000" pitchFamily="2" charset="2"/>
              <a:buChar char="v"/>
            </a:pPr>
            <a:r>
              <a:rPr lang="en-US" sz="1400" b="1" dirty="0">
                <a:solidFill>
                  <a:srgbClr val="FF0000"/>
                </a:solidFill>
              </a:rPr>
              <a:t>Drugs that cause cholestatic hepatitis:</a:t>
            </a:r>
          </a:p>
          <a:p>
            <a:pPr marL="0" indent="0">
              <a:buNone/>
            </a:pPr>
            <a:endParaRPr lang="en-US" sz="1400" b="1" dirty="0">
              <a:solidFill>
                <a:srgbClr val="FF0000"/>
              </a:solidFill>
            </a:endParaRPr>
          </a:p>
          <a:p>
            <a:pPr marL="0" indent="0">
              <a:buNone/>
            </a:pPr>
            <a:r>
              <a:rPr lang="en-US" sz="1400" b="1" dirty="0"/>
              <a:t> Like Chlorpromazine and antibiotics such as flucloxacillin</a:t>
            </a:r>
          </a:p>
          <a:p>
            <a:pPr marL="0" indent="0">
              <a:buNone/>
            </a:pPr>
            <a:endParaRPr lang="en-US" sz="1400" b="1" dirty="0"/>
          </a:p>
          <a:p>
            <a:pPr marL="0" indent="0">
              <a:buNone/>
            </a:pPr>
            <a:r>
              <a:rPr lang="en-US" sz="1400" b="1" dirty="0"/>
              <a:t>characterised by inflammation and canalicular injury</a:t>
            </a:r>
          </a:p>
          <a:p>
            <a:pPr marL="0" indent="0">
              <a:buNone/>
            </a:pPr>
            <a:endParaRPr lang="en-US" sz="1400" b="1" dirty="0"/>
          </a:p>
          <a:p>
            <a:pPr marL="0" indent="0">
              <a:buNone/>
            </a:pPr>
            <a:r>
              <a:rPr lang="en-US" sz="1400" b="1" dirty="0"/>
              <a:t>Co amoxiclav is the most common antibiotic to cause abnormal LFTs but,  unlike other antibiotics, it may not produce symptoms until  10–42 days after it is stopped. </a:t>
            </a:r>
          </a:p>
          <a:p>
            <a:pPr marL="0" indent="0">
              <a:buNone/>
            </a:pPr>
            <a:endParaRPr lang="en-US" sz="1400" b="1" dirty="0"/>
          </a:p>
          <a:p>
            <a:pPr marL="0" indent="0">
              <a:buNone/>
            </a:pPr>
            <a:r>
              <a:rPr lang="en-US" sz="1400" b="1" dirty="0"/>
              <a:t>Anabolic glucocorticoids used  by body-builders may also cause a cholestatic hepatitis. </a:t>
            </a:r>
          </a:p>
          <a:p>
            <a:pPr marL="0" indent="0">
              <a:buNone/>
            </a:pPr>
            <a:endParaRPr lang="en-US" sz="1400" b="1" dirty="0"/>
          </a:p>
          <a:p>
            <a:pPr marL="0" indent="0">
              <a:buNone/>
            </a:pPr>
            <a:endParaRPr lang="en-US" sz="1400" b="1" dirty="0"/>
          </a:p>
          <a:p>
            <a:pPr marL="0" indent="0">
              <a:buNone/>
            </a:pPr>
            <a:r>
              <a:rPr lang="en-US" sz="1400" b="1" dirty="0">
                <a:solidFill>
                  <a:srgbClr val="FF0000"/>
                </a:solidFill>
              </a:rPr>
              <a:t>2.Hepatocyte necrosis :</a:t>
            </a:r>
          </a:p>
          <a:p>
            <a:pPr marL="0" indent="0">
              <a:buNone/>
            </a:pPr>
            <a:endParaRPr lang="en-US" sz="1400" b="1" dirty="0"/>
          </a:p>
          <a:p>
            <a:pPr marL="0" indent="0">
              <a:buNone/>
            </a:pPr>
            <a:endParaRPr lang="en-US" sz="1400" b="1" dirty="0"/>
          </a:p>
          <a:p>
            <a:pPr marL="0" indent="0">
              <a:buNone/>
            </a:pPr>
            <a:r>
              <a:rPr lang="en-US" sz="1400" b="1" dirty="0"/>
              <a:t>Acute hepatocellular necrosis with high serum transaminase concentrations; paracetamol is the best </a:t>
            </a:r>
          </a:p>
          <a:p>
            <a:pPr marL="0" indent="0">
              <a:buNone/>
            </a:pPr>
            <a:r>
              <a:rPr lang="en-US" sz="1400" b="1" dirty="0"/>
              <a:t>known.</a:t>
            </a:r>
          </a:p>
          <a:p>
            <a:pPr marL="0" indent="0">
              <a:buNone/>
            </a:pPr>
            <a:endParaRPr lang="en-US" sz="1400" b="1" dirty="0"/>
          </a:p>
          <a:p>
            <a:pPr marL="0" indent="0">
              <a:buNone/>
            </a:pPr>
            <a:r>
              <a:rPr lang="en-US" sz="1400" b="1" dirty="0"/>
              <a:t>In diclofenac (an NSAID) and isoniazid  (an anti-tuberculous drug), Inflammation is not always present but does accompany  necrosis in liver injury .</a:t>
            </a:r>
          </a:p>
          <a:p>
            <a:pPr marL="0" indent="0">
              <a:buNone/>
            </a:pPr>
            <a:endParaRPr lang="en-US" sz="1400" b="1" dirty="0"/>
          </a:p>
          <a:p>
            <a:pPr marL="0" indent="0">
              <a:buNone/>
            </a:pPr>
            <a:r>
              <a:rPr lang="en-US" sz="1400" b="1" dirty="0"/>
              <a:t>Granulomas may be seen in liver injury  following the use of allopurinol</a:t>
            </a:r>
          </a:p>
          <a:p>
            <a:pPr marL="0" indent="0">
              <a:buNone/>
            </a:pPr>
            <a:endParaRPr lang="en-US" sz="1400" b="1" dirty="0"/>
          </a:p>
          <a:p>
            <a:pPr marL="0" indent="0">
              <a:buNone/>
            </a:pPr>
            <a:r>
              <a:rPr lang="en-US" sz="1400" b="1" dirty="0"/>
              <a:t>Acute hepatocellular necrosis has  also been described following the use of several herbal remedies,  including germander, comfrey and jin bu huan. Recreational  drugs, including cocaine and ecstasy, can also cause severe  acute hepatitis.</a:t>
            </a:r>
          </a:p>
          <a:p>
            <a:pPr marL="0" indent="0">
              <a:buNone/>
            </a:pPr>
            <a:endParaRPr lang="en-US" sz="1400" b="1" dirty="0"/>
          </a:p>
          <a:p>
            <a:pPr marL="0" indent="0">
              <a:buNone/>
            </a:pPr>
            <a:endParaRPr lang="en-US" sz="1400" b="1" dirty="0"/>
          </a:p>
          <a:p>
            <a:pPr marL="0" indent="0">
              <a:buNone/>
            </a:pPr>
            <a:endParaRPr lang="en-US" sz="1400" b="1" dirty="0"/>
          </a:p>
          <a:p>
            <a:pPr marL="0" indent="0">
              <a:buNone/>
            </a:pPr>
            <a:endParaRPr lang="en-US" sz="1400" b="1" dirty="0"/>
          </a:p>
        </p:txBody>
      </p:sp>
    </p:spTree>
    <p:extLst>
      <p:ext uri="{BB962C8B-B14F-4D97-AF65-F5344CB8AC3E}">
        <p14:creationId xmlns:p14="http://schemas.microsoft.com/office/powerpoint/2010/main" val="1266651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
            <a:ext cx="8839200" cy="6477000"/>
          </a:xfrm>
        </p:spPr>
        <p:txBody>
          <a:bodyPr>
            <a:normAutofit/>
          </a:bodyPr>
          <a:lstStyle/>
          <a:p>
            <a:pPr>
              <a:buFont typeface="Wingdings" panose="05000000000000000000" pitchFamily="2" charset="2"/>
              <a:buChar char="v"/>
            </a:pPr>
            <a:endParaRPr lang="en-US" sz="1400" b="1" dirty="0">
              <a:solidFill>
                <a:srgbClr val="FF0000"/>
              </a:solidFill>
            </a:endParaRPr>
          </a:p>
          <a:p>
            <a:pPr>
              <a:buFont typeface="Wingdings" panose="05000000000000000000" pitchFamily="2" charset="2"/>
              <a:buChar char="v"/>
            </a:pPr>
            <a:endParaRPr lang="en-US" sz="1400" b="1" dirty="0">
              <a:solidFill>
                <a:srgbClr val="FF0000"/>
              </a:solidFill>
            </a:endParaRPr>
          </a:p>
          <a:p>
            <a:pPr marL="0" indent="0">
              <a:buNone/>
            </a:pPr>
            <a:r>
              <a:rPr lang="en-US" sz="1400" b="1" dirty="0">
                <a:solidFill>
                  <a:srgbClr val="FF0000"/>
                </a:solidFill>
              </a:rPr>
              <a:t>3. Steatosis:</a:t>
            </a:r>
          </a:p>
          <a:p>
            <a:pPr marL="0" indent="0">
              <a:buNone/>
            </a:pPr>
            <a:r>
              <a:rPr lang="en-US" sz="1400" b="1" dirty="0"/>
              <a:t>tetracyclines  and sodium valproate can cause microvesicular hepatocyte fat deposition, due to direct effects on </a:t>
            </a:r>
          </a:p>
          <a:p>
            <a:pPr marL="0" indent="0">
              <a:buNone/>
            </a:pPr>
            <a:r>
              <a:rPr lang="en-US" sz="1400" b="1" dirty="0"/>
              <a:t>mitochondrial beta-oxidation.</a:t>
            </a:r>
          </a:p>
          <a:p>
            <a:pPr marL="0" indent="0">
              <a:buNone/>
            </a:pPr>
            <a:endParaRPr lang="en-US" sz="1400" b="1" dirty="0">
              <a:solidFill>
                <a:srgbClr val="FF0000"/>
              </a:solidFill>
            </a:endParaRPr>
          </a:p>
          <a:p>
            <a:pPr marL="0" indent="0">
              <a:buNone/>
            </a:pPr>
            <a:r>
              <a:rPr lang="en-US" sz="1400" b="1" dirty="0">
                <a:solidFill>
                  <a:schemeClr val="tx1">
                    <a:lumMod val="95000"/>
                    <a:lumOff val="5000"/>
                  </a:schemeClr>
                </a:solidFill>
              </a:rPr>
              <a:t>Tamoxifen, and amiodarone toxicity cause macrovesicular hepatocyte fat deposition a similar histological picture to NASH.</a:t>
            </a:r>
          </a:p>
          <a:p>
            <a:pPr marL="0" indent="0">
              <a:buNone/>
            </a:pPr>
            <a:endParaRPr lang="en-US" sz="1400" b="1" dirty="0">
              <a:solidFill>
                <a:srgbClr val="FF0000"/>
              </a:solidFill>
            </a:endParaRPr>
          </a:p>
          <a:p>
            <a:pPr>
              <a:buFont typeface="Wingdings" panose="05000000000000000000" pitchFamily="2" charset="2"/>
              <a:buChar char="v"/>
            </a:pPr>
            <a:endParaRPr lang="en-US" sz="1400" b="1" dirty="0">
              <a:solidFill>
                <a:srgbClr val="FF0000"/>
              </a:solidFill>
            </a:endParaRPr>
          </a:p>
          <a:p>
            <a:pPr>
              <a:buFont typeface="Wingdings" panose="05000000000000000000" pitchFamily="2" charset="2"/>
              <a:buChar char="v"/>
            </a:pPr>
            <a:endParaRPr lang="en-US" sz="1400" b="1" dirty="0">
              <a:solidFill>
                <a:srgbClr val="FF0000"/>
              </a:solidFill>
            </a:endParaRPr>
          </a:p>
          <a:p>
            <a:pPr>
              <a:buFont typeface="Wingdings" panose="05000000000000000000" pitchFamily="2" charset="2"/>
              <a:buChar char="v"/>
            </a:pPr>
            <a:endParaRPr lang="en-US" sz="1400" b="1" dirty="0">
              <a:solidFill>
                <a:srgbClr val="FF0000"/>
              </a:solidFill>
            </a:endParaRPr>
          </a:p>
          <a:p>
            <a:pPr marL="0" indent="0">
              <a:buNone/>
            </a:pPr>
            <a:r>
              <a:rPr lang="en-US" sz="1400" b="1" dirty="0">
                <a:solidFill>
                  <a:srgbClr val="FF0000"/>
                </a:solidFill>
              </a:rPr>
              <a:t>4. Vascular/sinusoidal lesion:</a:t>
            </a:r>
          </a:p>
          <a:p>
            <a:pPr>
              <a:buFont typeface="Wingdings" panose="05000000000000000000" pitchFamily="2" charset="2"/>
              <a:buChar char="v"/>
            </a:pPr>
            <a:endParaRPr lang="en-US" sz="1400" b="1" dirty="0">
              <a:solidFill>
                <a:srgbClr val="FF0000"/>
              </a:solidFill>
            </a:endParaRPr>
          </a:p>
          <a:p>
            <a:pPr marL="0" indent="0">
              <a:buNone/>
            </a:pPr>
            <a:r>
              <a:rPr lang="en-US" sz="1400" b="1" dirty="0">
                <a:solidFill>
                  <a:schemeClr val="tx1">
                    <a:lumMod val="95000"/>
                    <a:lumOff val="5000"/>
                  </a:schemeClr>
                </a:solidFill>
              </a:rPr>
              <a:t>alkylating agents used in oncology can  damage the vascular endothelium and lead to hepatic venous outflow  obstruction , Chronic overdose of vitamin A can damage  the sinusoids and trigger local fibrosis that can result in portal  hypertension.</a:t>
            </a:r>
          </a:p>
          <a:p>
            <a:pPr marL="0" indent="0">
              <a:buNone/>
            </a:pPr>
            <a:endParaRPr lang="en-US" sz="1400" b="1" dirty="0">
              <a:solidFill>
                <a:schemeClr val="tx1">
                  <a:lumMod val="95000"/>
                  <a:lumOff val="5000"/>
                </a:schemeClr>
              </a:solidFill>
            </a:endParaRPr>
          </a:p>
          <a:p>
            <a:pPr marL="0" indent="0">
              <a:buNone/>
            </a:pPr>
            <a:endParaRPr lang="en-US" sz="1400" b="1" dirty="0">
              <a:solidFill>
                <a:schemeClr val="tx1">
                  <a:lumMod val="95000"/>
                  <a:lumOff val="5000"/>
                </a:schemeClr>
              </a:solidFill>
            </a:endParaRPr>
          </a:p>
        </p:txBody>
      </p:sp>
    </p:spTree>
    <p:extLst>
      <p:ext uri="{BB962C8B-B14F-4D97-AF65-F5344CB8AC3E}">
        <p14:creationId xmlns:p14="http://schemas.microsoft.com/office/powerpoint/2010/main" val="1640211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52400"/>
            <a:ext cx="8915400" cy="6629400"/>
          </a:xfrm>
        </p:spPr>
        <p:txBody>
          <a:bodyPr>
            <a:normAutofit/>
          </a:bodyPr>
          <a:lstStyle/>
          <a:p>
            <a:pPr marL="0" indent="0">
              <a:buNone/>
            </a:pPr>
            <a:endParaRPr lang="en-US" sz="1400" b="1" dirty="0">
              <a:solidFill>
                <a:srgbClr val="FF0000"/>
              </a:solidFill>
            </a:endParaRPr>
          </a:p>
          <a:p>
            <a:pPr marL="0" indent="0">
              <a:buNone/>
            </a:pPr>
            <a:endParaRPr lang="en-US" sz="1400" b="1" dirty="0">
              <a:solidFill>
                <a:srgbClr val="FF0000"/>
              </a:solidFill>
            </a:endParaRPr>
          </a:p>
          <a:p>
            <a:pPr marL="0" indent="0">
              <a:buNone/>
            </a:pPr>
            <a:endParaRPr lang="en-US" sz="1400" b="1" dirty="0">
              <a:solidFill>
                <a:srgbClr val="FF0000"/>
              </a:solidFill>
            </a:endParaRPr>
          </a:p>
          <a:p>
            <a:pPr marL="0" indent="0">
              <a:buNone/>
            </a:pPr>
            <a:endParaRPr lang="en-US" sz="1400" b="1" dirty="0">
              <a:solidFill>
                <a:srgbClr val="FF0000"/>
              </a:solidFill>
            </a:endParaRPr>
          </a:p>
          <a:p>
            <a:pPr marL="0" indent="0">
              <a:buNone/>
            </a:pPr>
            <a:endParaRPr lang="en-US" sz="1400" b="1" dirty="0">
              <a:solidFill>
                <a:srgbClr val="FF0000"/>
              </a:solidFill>
            </a:endParaRPr>
          </a:p>
          <a:p>
            <a:pPr marL="0" indent="0">
              <a:buNone/>
            </a:pPr>
            <a:endParaRPr lang="en-US" sz="1400" b="1" dirty="0">
              <a:solidFill>
                <a:srgbClr val="FF0000"/>
              </a:solidFill>
            </a:endParaRPr>
          </a:p>
          <a:p>
            <a:pPr marL="0" indent="0">
              <a:buNone/>
            </a:pPr>
            <a:r>
              <a:rPr lang="en-US" sz="1400" b="1" dirty="0">
                <a:solidFill>
                  <a:srgbClr val="FF0000"/>
                </a:solidFill>
              </a:rPr>
              <a:t>5. Hepatic fibrosis:</a:t>
            </a:r>
            <a:endParaRPr lang="en-US" sz="1400" b="1" dirty="0"/>
          </a:p>
          <a:p>
            <a:pPr marL="0" indent="0">
              <a:buNone/>
            </a:pPr>
            <a:endParaRPr lang="en-US" sz="1400" b="1" dirty="0"/>
          </a:p>
          <a:p>
            <a:pPr marL="0" indent="0">
              <a:buNone/>
            </a:pPr>
            <a:r>
              <a:rPr lang="en-US" sz="1400" b="1" dirty="0"/>
              <a:t>Methotrexate, however, as well as causing  acute liver injury when it is started, can lead to cirrhosis when  used in high doses over a long period of time. </a:t>
            </a:r>
          </a:p>
          <a:p>
            <a:pPr marL="0" indent="0">
              <a:buNone/>
            </a:pPr>
            <a:r>
              <a:rPr lang="en-US" sz="1400" b="1" dirty="0"/>
              <a:t>Risk factors for  drug-induced hepatic fibrosis include pre-existing liver disease  and a high alcohol intake.</a:t>
            </a:r>
          </a:p>
          <a:p>
            <a:pPr marL="0" indent="0">
              <a:buNone/>
            </a:pPr>
            <a:endParaRPr lang="en-US" sz="1400" b="1" dirty="0"/>
          </a:p>
          <a:p>
            <a:pPr marL="0" indent="0">
              <a:buNone/>
            </a:pPr>
            <a:r>
              <a:rPr lang="en-US" sz="1400" b="1" dirty="0"/>
              <a:t>Drug induced hepatic fibrosis is  very uncommon</a:t>
            </a:r>
          </a:p>
        </p:txBody>
      </p:sp>
    </p:spTree>
    <p:extLst>
      <p:ext uri="{BB962C8B-B14F-4D97-AF65-F5344CB8AC3E}">
        <p14:creationId xmlns:p14="http://schemas.microsoft.com/office/powerpoint/2010/main" val="3707194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152401"/>
            <a:ext cx="81534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0092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8600"/>
            <a:ext cx="8839200" cy="6477000"/>
          </a:xfrm>
        </p:spPr>
        <p:txBody>
          <a:bodyPr>
            <a:normAutofit/>
          </a:bodyPr>
          <a:lstStyle/>
          <a:p>
            <a:pPr marL="0" indent="0">
              <a:buNone/>
            </a:pPr>
            <a:r>
              <a:rPr lang="en-US" sz="1400" b="1" dirty="0">
                <a:solidFill>
                  <a:srgbClr val="FF0000"/>
                </a:solidFill>
              </a:rPr>
              <a:t>Approach to a patient with drug induced liver injury :</a:t>
            </a:r>
          </a:p>
          <a:p>
            <a:pPr marL="0" indent="0">
              <a:buNone/>
            </a:pPr>
            <a:endParaRPr lang="en-US" sz="1400" dirty="0"/>
          </a:p>
          <a:p>
            <a:pPr marL="0" indent="0">
              <a:buNone/>
            </a:pPr>
            <a:r>
              <a:rPr lang="en-US" sz="1400" b="1" dirty="0"/>
              <a:t>Tabulate the drugs taken:</a:t>
            </a:r>
          </a:p>
          <a:p>
            <a:pPr marL="0" indent="0">
              <a:buNone/>
            </a:pPr>
            <a:r>
              <a:rPr lang="en-US" sz="1400" dirty="0"/>
              <a:t>Prescribed and self-administered</a:t>
            </a:r>
          </a:p>
          <a:p>
            <a:pPr marL="0" indent="0">
              <a:buNone/>
            </a:pPr>
            <a:r>
              <a:rPr lang="en-US" sz="1400" dirty="0"/>
              <a:t>• Establish whether hepatotoxicity is reported in the literature</a:t>
            </a:r>
          </a:p>
          <a:p>
            <a:pPr marL="0" indent="0">
              <a:buNone/>
            </a:pPr>
            <a:r>
              <a:rPr lang="en-US" sz="1400" dirty="0"/>
              <a:t>• Relate the time the drugs were taken to the onset of illness: 4 days to 8 weeks (usual)</a:t>
            </a:r>
          </a:p>
          <a:p>
            <a:pPr marL="0" indent="0">
              <a:buNone/>
            </a:pPr>
            <a:r>
              <a:rPr lang="en-US" sz="1400" dirty="0"/>
              <a:t>• Establish the effect of stopping the drugs on normalization of liver</a:t>
            </a:r>
          </a:p>
          <a:p>
            <a:pPr marL="0" indent="0">
              <a:buNone/>
            </a:pPr>
            <a:endParaRPr lang="en-US" sz="1400" dirty="0"/>
          </a:p>
          <a:p>
            <a:pPr marL="0" indent="0">
              <a:buNone/>
            </a:pPr>
            <a:endParaRPr lang="en-US" sz="1400" dirty="0"/>
          </a:p>
          <a:p>
            <a:pPr marL="0" indent="0">
              <a:buNone/>
            </a:pPr>
            <a:r>
              <a:rPr lang="en-US" sz="1400" b="1" dirty="0"/>
              <a:t>Biochemistry:</a:t>
            </a:r>
          </a:p>
          <a:p>
            <a:pPr marL="0" indent="0">
              <a:buNone/>
            </a:pPr>
            <a:r>
              <a:rPr lang="en-US" sz="1400" dirty="0"/>
              <a:t>Hepatitic liver function tests (2 months)</a:t>
            </a:r>
          </a:p>
          <a:p>
            <a:pPr marL="0" indent="0">
              <a:buNone/>
            </a:pPr>
            <a:r>
              <a:rPr lang="en-US" sz="1400" dirty="0"/>
              <a:t>Cholestatic/mixed liver function tests (6 months)</a:t>
            </a:r>
          </a:p>
          <a:p>
            <a:pPr marL="0" indent="0">
              <a:buNone/>
            </a:pPr>
            <a:r>
              <a:rPr lang="en-US" sz="1400" dirty="0"/>
              <a:t>N.B. Challenge tests with drugs should be avoided</a:t>
            </a:r>
          </a:p>
          <a:p>
            <a:pPr marL="0" indent="0">
              <a:buNone/>
            </a:pPr>
            <a:endParaRPr lang="en-US" sz="1400" dirty="0"/>
          </a:p>
          <a:p>
            <a:pPr marL="0" indent="0">
              <a:buNone/>
            </a:pPr>
            <a:endParaRPr lang="en-US" sz="1400" dirty="0"/>
          </a:p>
          <a:p>
            <a:pPr marL="0" indent="0">
              <a:buNone/>
            </a:pPr>
            <a:r>
              <a:rPr lang="en-US" sz="1400" dirty="0"/>
              <a:t>• </a:t>
            </a:r>
            <a:r>
              <a:rPr lang="en-US" sz="1400" b="1" dirty="0"/>
              <a:t>Exclude other causes:</a:t>
            </a:r>
          </a:p>
          <a:p>
            <a:pPr marL="0" indent="0">
              <a:buNone/>
            </a:pPr>
            <a:r>
              <a:rPr lang="en-US" sz="1400" dirty="0"/>
              <a:t>Viral hepatitis</a:t>
            </a:r>
          </a:p>
          <a:p>
            <a:pPr marL="0" indent="0">
              <a:buNone/>
            </a:pPr>
            <a:r>
              <a:rPr lang="en-US" sz="1400" dirty="0"/>
              <a:t>Biliary disease</a:t>
            </a:r>
          </a:p>
          <a:p>
            <a:pPr marL="0" indent="0">
              <a:buNone/>
            </a:pPr>
            <a:endParaRPr lang="en-US" sz="1400" dirty="0"/>
          </a:p>
          <a:p>
            <a:pPr marL="0" indent="0">
              <a:buNone/>
            </a:pPr>
            <a:endParaRPr lang="en-US" sz="1400" dirty="0"/>
          </a:p>
          <a:p>
            <a:pPr marL="0" indent="0">
              <a:buNone/>
            </a:pPr>
            <a:endParaRPr lang="en-US" sz="1400" dirty="0"/>
          </a:p>
          <a:p>
            <a:pPr marL="0" indent="0">
              <a:buNone/>
            </a:pPr>
            <a:r>
              <a:rPr lang="en-US" sz="1400" b="1" dirty="0"/>
              <a:t>• Consider liver biopsy</a:t>
            </a:r>
          </a:p>
          <a:p>
            <a:pPr marL="0" indent="0">
              <a:buNone/>
            </a:pPr>
            <a:endParaRPr lang="en-US" sz="1400" dirty="0"/>
          </a:p>
        </p:txBody>
      </p:sp>
    </p:spTree>
    <p:extLst>
      <p:ext uri="{BB962C8B-B14F-4D97-AF65-F5344CB8AC3E}">
        <p14:creationId xmlns:p14="http://schemas.microsoft.com/office/powerpoint/2010/main" val="2148634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52400"/>
            <a:ext cx="8991600" cy="6629400"/>
          </a:xfrm>
        </p:spPr>
        <p:txBody>
          <a:bodyPr>
            <a:normAutofit/>
          </a:bodyPr>
          <a:lstStyle/>
          <a:p>
            <a:pPr marL="0" indent="0">
              <a:buNone/>
            </a:pPr>
            <a:endParaRPr lang="en-US" sz="1400" dirty="0"/>
          </a:p>
          <a:p>
            <a:pPr marL="0" indent="0">
              <a:buNone/>
            </a:pPr>
            <a:endParaRPr lang="en-US" sz="1400" dirty="0"/>
          </a:p>
          <a:p>
            <a:pPr marL="0" indent="0">
              <a:buNone/>
            </a:pPr>
            <a:r>
              <a:rPr lang="en-US" sz="1400" b="1" dirty="0">
                <a:solidFill>
                  <a:srgbClr val="FF0000"/>
                </a:solidFill>
              </a:rPr>
              <a:t>Treatment :</a:t>
            </a:r>
          </a:p>
          <a:p>
            <a:pPr marL="0" indent="0">
              <a:buNone/>
            </a:pPr>
            <a:endParaRPr lang="en-US" sz="1400" dirty="0"/>
          </a:p>
          <a:p>
            <a:pPr>
              <a:buFont typeface="Wingdings" panose="05000000000000000000" pitchFamily="2" charset="2"/>
              <a:buChar char="v"/>
            </a:pPr>
            <a:endParaRPr lang="en-US" sz="1400" dirty="0"/>
          </a:p>
          <a:p>
            <a:pPr>
              <a:buFont typeface="Wingdings" panose="05000000000000000000" pitchFamily="2" charset="2"/>
              <a:buChar char="v"/>
            </a:pPr>
            <a:r>
              <a:rPr lang="en-US" sz="1400" b="1" dirty="0"/>
              <a:t>Stop the offending medication , use of safe alternatives</a:t>
            </a:r>
          </a:p>
          <a:p>
            <a:pPr marL="0" indent="0">
              <a:buNone/>
            </a:pPr>
            <a:endParaRPr lang="en-US" sz="1400" b="1" dirty="0"/>
          </a:p>
          <a:p>
            <a:pPr>
              <a:buFont typeface="Wingdings" panose="05000000000000000000" pitchFamily="2" charset="2"/>
              <a:buChar char="v"/>
            </a:pPr>
            <a:r>
              <a:rPr lang="en-US" sz="1400" b="1" dirty="0"/>
              <a:t>Supportive and symptomatic treatment for nausea, vomiting , itching , etc</a:t>
            </a:r>
          </a:p>
          <a:p>
            <a:pPr marL="0" indent="0">
              <a:buNone/>
            </a:pPr>
            <a:r>
              <a:rPr lang="en-US" sz="1400" b="1" dirty="0"/>
              <a:t> </a:t>
            </a:r>
          </a:p>
          <a:p>
            <a:pPr>
              <a:buFont typeface="Wingdings" panose="05000000000000000000" pitchFamily="2" charset="2"/>
              <a:buChar char="v"/>
            </a:pPr>
            <a:r>
              <a:rPr lang="en-US" sz="1400" b="1" dirty="0"/>
              <a:t>Short coarse of steroid can be beneficial in certain cases</a:t>
            </a:r>
          </a:p>
          <a:p>
            <a:pPr marL="0" indent="0">
              <a:buNone/>
            </a:pPr>
            <a:endParaRPr lang="en-US" sz="1400" b="1" dirty="0"/>
          </a:p>
          <a:p>
            <a:pPr>
              <a:buFont typeface="Wingdings" panose="05000000000000000000" pitchFamily="2" charset="2"/>
              <a:buChar char="v"/>
            </a:pPr>
            <a:r>
              <a:rPr lang="en-US" sz="1400" b="1" dirty="0"/>
              <a:t>Close monitoring of patient condition and follow up biochemical investigations</a:t>
            </a:r>
          </a:p>
          <a:p>
            <a:pPr marL="0" indent="0">
              <a:buNone/>
            </a:pPr>
            <a:endParaRPr lang="en-US" sz="1400" b="1" dirty="0"/>
          </a:p>
          <a:p>
            <a:pPr>
              <a:buFont typeface="Wingdings" panose="05000000000000000000" pitchFamily="2" charset="2"/>
              <a:buChar char="v"/>
            </a:pPr>
            <a:r>
              <a:rPr lang="en-US" sz="1400" b="1" dirty="0"/>
              <a:t>Liver transplantation in case of fulminant liver failure</a:t>
            </a:r>
          </a:p>
          <a:p>
            <a:pPr>
              <a:buFont typeface="Wingdings" panose="05000000000000000000" pitchFamily="2" charset="2"/>
              <a:buChar char="v"/>
            </a:pPr>
            <a:endParaRPr lang="en-US" sz="1400" b="1" dirty="0"/>
          </a:p>
        </p:txBody>
      </p:sp>
    </p:spTree>
    <p:extLst>
      <p:ext uri="{BB962C8B-B14F-4D97-AF65-F5344CB8AC3E}">
        <p14:creationId xmlns:p14="http://schemas.microsoft.com/office/powerpoint/2010/main" val="2890790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590800"/>
            <a:ext cx="8839200" cy="1143000"/>
          </a:xfrm>
        </p:spPr>
        <p:txBody>
          <a:bodyPr>
            <a:normAutofit/>
          </a:bodyPr>
          <a:lstStyle/>
          <a:p>
            <a:r>
              <a:rPr lang="en-US" b="1" dirty="0">
                <a:solidFill>
                  <a:srgbClr val="FF0000"/>
                </a:solidFill>
              </a:rPr>
              <a:t>Thanks</a:t>
            </a:r>
          </a:p>
        </p:txBody>
      </p:sp>
    </p:spTree>
    <p:extLst>
      <p:ext uri="{BB962C8B-B14F-4D97-AF65-F5344CB8AC3E}">
        <p14:creationId xmlns:p14="http://schemas.microsoft.com/office/powerpoint/2010/main" val="34945449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468</TotalTime>
  <Words>586</Words>
  <Application>Microsoft Office PowerPoint</Application>
  <PresentationFormat>On-screen Show (4:3)</PresentationFormat>
  <Paragraphs>109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Office Theme</vt:lpstr>
      <vt:lpstr>Drugs induced liver injury DILI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Acute liver failure</dc:title>
  <dc:creator>Muntadher Abdulkareem</dc:creator>
  <cp:lastModifiedBy>Muntadher Abdulkareem</cp:lastModifiedBy>
  <cp:revision>91</cp:revision>
  <dcterms:created xsi:type="dcterms:W3CDTF">2021-01-20T17:38:25Z</dcterms:created>
  <dcterms:modified xsi:type="dcterms:W3CDTF">2021-05-15T10:22:59Z</dcterms:modified>
</cp:coreProperties>
</file>